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3" r:id="rId3"/>
    <p:sldId id="266" r:id="rId4"/>
    <p:sldId id="265" r:id="rId5"/>
    <p:sldId id="276" r:id="rId6"/>
    <p:sldId id="267" r:id="rId7"/>
    <p:sldId id="272" r:id="rId8"/>
    <p:sldId id="277" r:id="rId9"/>
    <p:sldId id="268" r:id="rId10"/>
    <p:sldId id="279" r:id="rId11"/>
    <p:sldId id="271" r:id="rId12"/>
    <p:sldId id="278" r:id="rId13"/>
    <p:sldId id="269" r:id="rId14"/>
    <p:sldId id="256" r:id="rId15"/>
    <p:sldId id="257" r:id="rId16"/>
    <p:sldId id="258" r:id="rId17"/>
    <p:sldId id="259" r:id="rId18"/>
    <p:sldId id="261" r:id="rId19"/>
    <p:sldId id="262" r:id="rId20"/>
    <p:sldId id="260" r:id="rId21"/>
    <p:sldId id="273" r:id="rId22"/>
    <p:sldId id="275" r:id="rId23"/>
    <p:sldId id="27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2D185-741F-4CDD-90C5-F7E595D43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8449B8-8106-4827-9313-B11AEF9D0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05BC74-EFB8-4AB4-B9EF-E299E32CC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D9528-E94C-4688-A80B-097AEB8B8969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17CF0A-0947-46A6-8C38-AB5D6265A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E9B00-0B73-4482-8835-CECE6FA6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6CCD6-676D-47CA-984E-39B943258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97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F3769-99A2-43CA-9527-E3AAF3E1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98C75E-2B99-4C72-952F-842A59FFA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330691-EF2E-4635-854F-E9FA9F9F5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D9528-E94C-4688-A80B-097AEB8B8969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91F763-48C5-44FF-8457-F018C42A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964B30-02D0-40BD-BA08-4F215C7B2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6CCD6-676D-47CA-984E-39B943258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478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950B1F-2018-42C0-9856-A2A8A5DAA9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82A91C-6CBB-4DDB-8E8E-ABA5A4789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6E6A3-BA21-48D3-AE67-F3730A1F3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D9528-E94C-4688-A80B-097AEB8B8969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533974-3B99-470D-AB8F-0D3DD8F6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B77116-5B6C-448A-AAF8-97BFEADFD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6CCD6-676D-47CA-984E-39B943258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344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0D78-CB7A-4EC4-859F-8A096E805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9D8B35-4EED-4394-ACD0-9FF5F816F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85307-BFE4-4DA5-B9AA-967CBF2B3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D9528-E94C-4688-A80B-097AEB8B8969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A3442F-34CE-4C6F-93BF-6AD39F135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BCBE43-524B-4B00-BFAD-DB3B7CFC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6CCD6-676D-47CA-984E-39B943258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2368E-A515-4AE1-A226-46C65C0BB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1AC291-DC16-4550-9518-F7CF6CD4D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132D2-16C7-4B01-ACB7-9AC6F457D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D9528-E94C-4688-A80B-097AEB8B8969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2D62F1-51BE-44A6-A04E-B88DE677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2328B-4257-454E-BA79-E9B97BA2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6CCD6-676D-47CA-984E-39B943258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82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26DF5-0D59-4F70-9A00-61863764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22BD5-4ED2-4CFB-8022-A1C53463D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EDEC56-E5A4-49C7-80DF-26933A430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E295FE-3377-4A26-96D5-79616C3D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D9528-E94C-4688-A80B-097AEB8B8969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FED1C-6198-4E46-A2A1-49D21473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25429C-A940-4F4C-8471-71C05CFB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6CCD6-676D-47CA-984E-39B943258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53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0D3B9-7CA2-4113-989E-6B366135D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5B4019-0EFD-4B0B-98B5-9EDA6E5DF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CBA32C-D02B-4BB4-B351-9258CCD46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A3B48B-A4A5-4237-91D9-0C3E48246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0CF102-A03F-4081-A5FC-69952BE13D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8D20C3-BBC5-4C7E-8FB9-70B2FE7FE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D9528-E94C-4688-A80B-097AEB8B8969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49A78C-32B0-4D85-B651-D427E130C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11D393-6420-442E-A335-BAC0E9FA0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6CCD6-676D-47CA-984E-39B943258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827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7919A-D600-4BA6-8785-EDA208B0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C4436C-4DDC-4DDA-B36F-B99C35132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D9528-E94C-4688-A80B-097AEB8B8969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55C2E6-AB49-42AC-A469-12E60E7FF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A9D12E-2724-447B-817C-3E3370344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6CCD6-676D-47CA-984E-39B943258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6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9B362F-84D2-455A-A839-9FE74E94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D9528-E94C-4688-A80B-097AEB8B8969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F2231F4-2C15-408A-9279-87AACB2C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532A6F-6106-4A83-870E-DD63063F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6CCD6-676D-47CA-984E-39B943258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925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DC7CF7-64BC-4875-AD0D-50170D76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55AAC-7EE4-4BB0-8907-196A50EA0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D79CF-D1AF-4E7A-BAE4-4EFA69985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DA1F75-2D94-43C0-ADDC-DA78C9E42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D9528-E94C-4688-A80B-097AEB8B8969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F5C063-3444-4AA7-8742-6185F99EC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362EC2-1212-4E58-B012-5A9BC5A1B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6CCD6-676D-47CA-984E-39B943258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77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5A8C2-B253-4839-8405-D49121D11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D4592D-26AB-424C-A731-9AB76C530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BA3748-F2D6-4862-8F6B-EFD92667F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30F5BF-23CA-4D04-BEC2-341CDE105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D9528-E94C-4688-A80B-097AEB8B8969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1555E2-8FBB-4EEF-BF29-A5A4A6F1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6D29DD-4E87-4CD8-88E8-AA2E32F5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6CCD6-676D-47CA-984E-39B943258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77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2E8497-21FC-4D66-B2F7-DDD9D513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ABE7BA-F6C9-4E8B-BE0E-3539337FB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D76FBC-BA51-4DAB-B439-D26DBAE483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D9528-E94C-4688-A80B-097AEB8B8969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3A4209-6E71-454B-9BB4-7EB7ED9B4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68D77-37AD-41F1-BEC2-7E5B588EA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6CCD6-676D-47CA-984E-39B943258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03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seoul.go.kr/dataList/OA-15993/S/1/datasetView.do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ata.seoul.go.kr/dataList/OA-12764/A/1/datasetView.do;jsessionid=1C77376C68E96D0DC00BE634FB57DCC2.new_portal-svr-11" TargetMode="External"/><Relationship Id="rId5" Type="http://schemas.openxmlformats.org/officeDocument/2006/relationships/hyperlink" Target="https://www.ibm.com/cloud" TargetMode="External"/><Relationship Id="rId4" Type="http://schemas.openxmlformats.org/officeDocument/2006/relationships/hyperlink" Target="http://data.seoul.go.kr/dataList/OA-2206/S/1/datasetView.do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75967E-60DA-422A-B1A8-4DF95C9477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Suwonstation_DB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B75BE-F203-4745-9E56-8E203BB7DCD4}"/>
              </a:ext>
            </a:extLst>
          </p:cNvPr>
          <p:cNvSpPr txBox="1"/>
          <p:nvPr/>
        </p:nvSpPr>
        <p:spPr>
          <a:xfrm>
            <a:off x="336884" y="529389"/>
            <a:ext cx="338809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차후에는 모델링해서 자동 </a:t>
            </a:r>
            <a:r>
              <a:rPr lang="ko-KR" altLang="en-US" dirty="0" err="1"/>
              <a:t>맵정보</a:t>
            </a:r>
            <a:r>
              <a:rPr lang="ko-KR" altLang="en-US" dirty="0"/>
              <a:t> 받아오는 것이 최종 목표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맵 정보 수정이 많지 않고</a:t>
            </a:r>
            <a:r>
              <a:rPr lang="en-US" altLang="ko-KR" dirty="0"/>
              <a:t>, </a:t>
            </a:r>
            <a:r>
              <a:rPr lang="ko-KR" altLang="en-US" dirty="0"/>
              <a:t>앱 </a:t>
            </a:r>
            <a:r>
              <a:rPr lang="ko-KR" altLang="en-US" dirty="0" err="1"/>
              <a:t>시작시</a:t>
            </a:r>
            <a:r>
              <a:rPr lang="ko-KR" altLang="en-US" dirty="0"/>
              <a:t> 한번만 호출되고 모든 데이터가 사용되기 때문에 테이블 분리 및 분리 관리가 불필요하다고 판단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또 현재의 계층구조를 관계형 </a:t>
            </a:r>
            <a:r>
              <a:rPr lang="ko-KR" altLang="en-US" dirty="0" err="1"/>
              <a:t>디비로</a:t>
            </a:r>
            <a:r>
              <a:rPr lang="ko-KR" altLang="en-US" dirty="0"/>
              <a:t> 표현이 복잡해짐 </a:t>
            </a:r>
            <a:r>
              <a:rPr lang="en-US" altLang="ko-KR" dirty="0"/>
              <a:t>(</a:t>
            </a:r>
            <a:r>
              <a:rPr lang="ko-KR" altLang="en-US" dirty="0"/>
              <a:t>현재는 테이블 아래 테이블이 들어가는 트리구조</a:t>
            </a:r>
            <a:r>
              <a:rPr lang="en-US" altLang="ko-KR" dirty="0"/>
              <a:t>) -&gt; json</a:t>
            </a:r>
            <a:r>
              <a:rPr lang="ko-KR" altLang="en-US" dirty="0"/>
              <a:t>수정이 어려운 것도 아니고 수정이 많지 않아 불필요한 작업이라고 생각됨 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809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CD0905-3E18-442E-8384-57D896AD1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24120" cy="35628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E6D09D-2B83-4B3C-9E8D-DD50E01E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656" y="107957"/>
            <a:ext cx="5771855" cy="40132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349E7F-BBDB-4388-B132-4B360FC70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36" y="3400166"/>
            <a:ext cx="4543584" cy="31592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B5E600-E66E-4D13-9FAE-F957C7DD8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572" y="3927487"/>
            <a:ext cx="5055129" cy="256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49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04F2BF-9E70-4EC8-BFC1-0B89EB717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205" y="1215081"/>
            <a:ext cx="3467279" cy="28626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8801C5-8316-4931-B760-D680CD071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686" y="1215081"/>
            <a:ext cx="3680984" cy="32168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6D32E7-3396-4785-9883-86973BAFB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03" y="510745"/>
            <a:ext cx="3748216" cy="26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86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8BDAE4-ABF0-4285-B088-FD00E1349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409" y="1136821"/>
            <a:ext cx="5650538" cy="55728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402DAA-7A24-4E64-9C95-76BEA613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865" y="0"/>
            <a:ext cx="4982270" cy="67922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5FE8C9B-04BC-46F6-9C3C-4E68AAE1B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570" y="267731"/>
            <a:ext cx="6125430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31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3292383-87CE-4EFF-A793-D1724593F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2" y="116705"/>
            <a:ext cx="5555457" cy="203209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01B1E13-6925-49A3-8C0C-2A3FADA3AFEF}"/>
              </a:ext>
            </a:extLst>
          </p:cNvPr>
          <p:cNvSpPr/>
          <p:nvPr/>
        </p:nvSpPr>
        <p:spPr>
          <a:xfrm>
            <a:off x="214184" y="2059629"/>
            <a:ext cx="5371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https://www.data.go.kr/data/15056803/openapi.do#tab_layer_detail_function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56133B-F2ED-4540-B175-9435440D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41" y="138309"/>
            <a:ext cx="6184732" cy="22444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F49735A-494D-4BD0-8EF0-53EA43FDD74D}"/>
              </a:ext>
            </a:extLst>
          </p:cNvPr>
          <p:cNvSpPr/>
          <p:nvPr/>
        </p:nvSpPr>
        <p:spPr>
          <a:xfrm>
            <a:off x="5879043" y="2382794"/>
            <a:ext cx="5458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https://www.data.go.kr/data/15095480/openapi.do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F66E74-09EE-437F-BB21-77F20764C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504" y="3214413"/>
            <a:ext cx="6018491" cy="17546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E310DBD-0504-4709-B59E-FC428C8FE3E2}"/>
              </a:ext>
            </a:extLst>
          </p:cNvPr>
          <p:cNvSpPr/>
          <p:nvPr/>
        </p:nvSpPr>
        <p:spPr>
          <a:xfrm>
            <a:off x="6096000" y="5440298"/>
            <a:ext cx="5458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https://www.data.go.kr/data/15000126/openapi.do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4F7C6E-16CB-47B8-929F-D5919754C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84" y="3346944"/>
            <a:ext cx="5216035" cy="161019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AA1CA6-A6D1-4CAE-BCCE-E44041BA05CD}"/>
              </a:ext>
            </a:extLst>
          </p:cNvPr>
          <p:cNvSpPr/>
          <p:nvPr/>
        </p:nvSpPr>
        <p:spPr>
          <a:xfrm>
            <a:off x="77509" y="5292823"/>
            <a:ext cx="5458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https://www.data.go.kr/data/15113771/openapi.do</a:t>
            </a:r>
          </a:p>
        </p:txBody>
      </p:sp>
    </p:spTree>
    <p:extLst>
      <p:ext uri="{BB962C8B-B14F-4D97-AF65-F5344CB8AC3E}">
        <p14:creationId xmlns:p14="http://schemas.microsoft.com/office/powerpoint/2010/main" val="731778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D67037-5472-4C92-859F-AC344FD8E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319" y="230659"/>
            <a:ext cx="5476875" cy="63966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3350DA-5C7F-4B70-8CD4-563A2D218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06" y="304799"/>
            <a:ext cx="6242359" cy="639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85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0705F3-B34F-440A-A555-088C8A5A436E}"/>
              </a:ext>
            </a:extLst>
          </p:cNvPr>
          <p:cNvSpPr/>
          <p:nvPr/>
        </p:nvSpPr>
        <p:spPr>
          <a:xfrm>
            <a:off x="494270" y="230659"/>
            <a:ext cx="6928022" cy="59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예제 </a:t>
            </a:r>
            <a:r>
              <a:rPr lang="en-US" altLang="ko-KR" dirty="0"/>
              <a:t>1 _ </a:t>
            </a:r>
            <a:r>
              <a:rPr lang="ko-KR" altLang="en-US" dirty="0"/>
              <a:t>요구사항 및 데이터 분석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F9AE0F-9B0E-45FA-A2D4-F2A164A93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70" y="1798941"/>
            <a:ext cx="7306695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65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59F1DB8-9BA2-4350-BECA-1F116939CAD5}"/>
              </a:ext>
            </a:extLst>
          </p:cNvPr>
          <p:cNvSpPr/>
          <p:nvPr/>
        </p:nvSpPr>
        <p:spPr>
          <a:xfrm>
            <a:off x="494270" y="230659"/>
            <a:ext cx="6928022" cy="59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예제 </a:t>
            </a:r>
            <a:r>
              <a:rPr lang="en-US" altLang="ko-KR" dirty="0"/>
              <a:t>1 _ </a:t>
            </a:r>
            <a:r>
              <a:rPr lang="ko-KR" altLang="en-US" dirty="0"/>
              <a:t>개념적 모델링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011F5B-2F94-4AEA-822D-E54FF1103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04" y="1112108"/>
            <a:ext cx="9863191" cy="574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57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2C6302-5587-4245-942A-B02E1FB1C2EC}"/>
              </a:ext>
            </a:extLst>
          </p:cNvPr>
          <p:cNvSpPr/>
          <p:nvPr/>
        </p:nvSpPr>
        <p:spPr>
          <a:xfrm>
            <a:off x="494270" y="230659"/>
            <a:ext cx="6928022" cy="59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예제 </a:t>
            </a:r>
            <a:r>
              <a:rPr lang="en-US" altLang="ko-KR" dirty="0"/>
              <a:t>1 _ </a:t>
            </a:r>
            <a:r>
              <a:rPr lang="ko-KR" altLang="en-US" dirty="0"/>
              <a:t>논리적 모델링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40EF24-38DF-4FAB-B5DF-B805AD99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77" y="1604708"/>
            <a:ext cx="7611537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75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0705F3-B34F-440A-A555-088C8A5A436E}"/>
              </a:ext>
            </a:extLst>
          </p:cNvPr>
          <p:cNvSpPr/>
          <p:nvPr/>
        </p:nvSpPr>
        <p:spPr>
          <a:xfrm>
            <a:off x="494270" y="230659"/>
            <a:ext cx="6928022" cy="59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예제 </a:t>
            </a:r>
            <a:r>
              <a:rPr lang="en-US" altLang="ko-KR" dirty="0"/>
              <a:t>2 _ </a:t>
            </a:r>
            <a:r>
              <a:rPr lang="ko-KR" altLang="en-US" dirty="0"/>
              <a:t>요구사항 및 데이터 분석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72B850-9548-478E-8A31-107EC25C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37" y="1062681"/>
            <a:ext cx="9863191" cy="567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75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59F1DB8-9BA2-4350-BECA-1F116939CAD5}"/>
              </a:ext>
            </a:extLst>
          </p:cNvPr>
          <p:cNvSpPr/>
          <p:nvPr/>
        </p:nvSpPr>
        <p:spPr>
          <a:xfrm>
            <a:off x="494270" y="230659"/>
            <a:ext cx="6928022" cy="59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예제 </a:t>
            </a:r>
            <a:r>
              <a:rPr lang="en-US" altLang="ko-KR" dirty="0"/>
              <a:t>2 _ </a:t>
            </a:r>
            <a:r>
              <a:rPr lang="ko-KR" altLang="en-US" dirty="0"/>
              <a:t>개념적 모델링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6F21B5-E561-45F7-BE5E-A87A621B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89" y="1692979"/>
            <a:ext cx="6754168" cy="404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402789-9BA0-457A-8B59-19DE37A7B1DA}"/>
              </a:ext>
            </a:extLst>
          </p:cNvPr>
          <p:cNvSpPr txBox="1"/>
          <p:nvPr/>
        </p:nvSpPr>
        <p:spPr>
          <a:xfrm>
            <a:off x="7990703" y="2407857"/>
            <a:ext cx="38964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직종에 따라 추가로 받아야하는 정보는</a:t>
            </a:r>
            <a:r>
              <a:rPr lang="ko-KR" altLang="en-US" u="sng" dirty="0"/>
              <a:t> </a:t>
            </a:r>
            <a:r>
              <a:rPr lang="en-US" altLang="ko-KR" u="sng" dirty="0"/>
              <a:t>super - sub </a:t>
            </a:r>
            <a:r>
              <a:rPr lang="ko-KR" altLang="en-US" u="sng" dirty="0"/>
              <a:t>관계</a:t>
            </a:r>
            <a:r>
              <a:rPr lang="ko-KR" altLang="en-US" dirty="0"/>
              <a:t>로 정리할 수 있고</a:t>
            </a:r>
            <a:r>
              <a:rPr lang="en-US" altLang="ko-KR" dirty="0"/>
              <a:t>,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직종으로 분류되는 회사원과 자유업자는 배타적인 관계이므로 </a:t>
            </a:r>
            <a:r>
              <a:rPr lang="en-US" altLang="ko-KR" dirty="0"/>
              <a:t>Exclusive </a:t>
            </a:r>
            <a:r>
              <a:rPr lang="ko-KR" altLang="en-US" dirty="0" err="1"/>
              <a:t>카데고리다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 err="1">
                <a:solidFill>
                  <a:srgbClr val="FF0000"/>
                </a:solidFill>
              </a:rPr>
              <a:t>Mysql</a:t>
            </a:r>
            <a:r>
              <a:rPr lang="en-US" altLang="ko-KR" dirty="0">
                <a:solidFill>
                  <a:srgbClr val="FF0000"/>
                </a:solidFill>
              </a:rPr>
              <a:t> ERD</a:t>
            </a:r>
            <a:r>
              <a:rPr lang="ko-KR" altLang="en-US" dirty="0">
                <a:solidFill>
                  <a:srgbClr val="FF0000"/>
                </a:solidFill>
              </a:rPr>
              <a:t>에서는 </a:t>
            </a:r>
            <a:r>
              <a:rPr lang="en-US" altLang="ko-KR" dirty="0">
                <a:solidFill>
                  <a:srgbClr val="FF0000"/>
                </a:solidFill>
              </a:rPr>
              <a:t>Super-sub </a:t>
            </a:r>
            <a:r>
              <a:rPr lang="ko-KR" altLang="en-US" dirty="0">
                <a:solidFill>
                  <a:srgbClr val="FF0000"/>
                </a:solidFill>
              </a:rPr>
              <a:t>관계를 어떻게 표현하는가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867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3493F05-FD52-40C5-A182-C259A3006458}"/>
              </a:ext>
            </a:extLst>
          </p:cNvPr>
          <p:cNvSpPr/>
          <p:nvPr/>
        </p:nvSpPr>
        <p:spPr>
          <a:xfrm>
            <a:off x="142784" y="654908"/>
            <a:ext cx="11884459" cy="552346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5E4D8E7-611A-4AE8-96AD-BD7D0C495130}"/>
              </a:ext>
            </a:extLst>
          </p:cNvPr>
          <p:cNvSpPr/>
          <p:nvPr/>
        </p:nvSpPr>
        <p:spPr>
          <a:xfrm>
            <a:off x="2945348" y="1334530"/>
            <a:ext cx="5924915" cy="44566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E6BC94-8F21-436C-B020-95EFDBA8F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99" y="2072724"/>
            <a:ext cx="5452780" cy="32316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F514AA-D092-4BDB-B032-FCF76F0690CF}"/>
              </a:ext>
            </a:extLst>
          </p:cNvPr>
          <p:cNvSpPr/>
          <p:nvPr/>
        </p:nvSpPr>
        <p:spPr>
          <a:xfrm>
            <a:off x="3202968" y="2061772"/>
            <a:ext cx="5475734" cy="3253599"/>
          </a:xfrm>
          <a:prstGeom prst="rect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02051-39F6-4F64-950D-C34BE008B4FD}"/>
              </a:ext>
            </a:extLst>
          </p:cNvPr>
          <p:cNvSpPr txBox="1"/>
          <p:nvPr/>
        </p:nvSpPr>
        <p:spPr>
          <a:xfrm>
            <a:off x="4705082" y="1569655"/>
            <a:ext cx="240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현재 구축된 </a:t>
            </a:r>
            <a:r>
              <a:rPr lang="en-US" altLang="ko-KR" dirty="0">
                <a:solidFill>
                  <a:schemeClr val="bg1"/>
                </a:solidFill>
              </a:rPr>
              <a:t>DB(ERD)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2262CE-C46A-4BF3-85B4-6C65D36AE71C}"/>
              </a:ext>
            </a:extLst>
          </p:cNvPr>
          <p:cNvSpPr/>
          <p:nvPr/>
        </p:nvSpPr>
        <p:spPr>
          <a:xfrm>
            <a:off x="585931" y="2004579"/>
            <a:ext cx="1696995" cy="3336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FBDD32-32C2-423F-A827-44EAC3A1B325}"/>
              </a:ext>
            </a:extLst>
          </p:cNvPr>
          <p:cNvSpPr/>
          <p:nvPr/>
        </p:nvSpPr>
        <p:spPr>
          <a:xfrm>
            <a:off x="9246652" y="2043467"/>
            <a:ext cx="2229090" cy="34019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BE69E7-C0D9-4FBF-8E5F-513EDC813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774" y="2101134"/>
            <a:ext cx="2114845" cy="328658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3FC92E-9918-4941-9FA4-0931C9A02E51}"/>
              </a:ext>
            </a:extLst>
          </p:cNvPr>
          <p:cNvSpPr/>
          <p:nvPr/>
        </p:nvSpPr>
        <p:spPr>
          <a:xfrm>
            <a:off x="429521" y="1938987"/>
            <a:ext cx="2229090" cy="34019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A9F8283-2AF7-4AD4-83D8-4C986F0AD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22" y="1984451"/>
            <a:ext cx="2108780" cy="33041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104917-D657-48E1-8F83-5CB914A4F537}"/>
              </a:ext>
            </a:extLst>
          </p:cNvPr>
          <p:cNvSpPr txBox="1"/>
          <p:nvPr/>
        </p:nvSpPr>
        <p:spPr>
          <a:xfrm>
            <a:off x="4882288" y="762687"/>
            <a:ext cx="240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최종 완성 </a:t>
            </a:r>
            <a:r>
              <a:rPr lang="en-US" altLang="ko-KR" dirty="0"/>
              <a:t>DB(</a:t>
            </a:r>
            <a:r>
              <a:rPr lang="ko-KR" altLang="en-US" dirty="0"/>
              <a:t>구상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987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048BE89-82E2-40F2-8BB9-F67A9D1C8B7D}"/>
              </a:ext>
            </a:extLst>
          </p:cNvPr>
          <p:cNvSpPr/>
          <p:nvPr/>
        </p:nvSpPr>
        <p:spPr>
          <a:xfrm>
            <a:off x="494270" y="230659"/>
            <a:ext cx="6928022" cy="59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예제 </a:t>
            </a:r>
            <a:r>
              <a:rPr lang="en-US" altLang="ko-KR" dirty="0"/>
              <a:t>3 _ </a:t>
            </a:r>
            <a:r>
              <a:rPr lang="ko-KR" altLang="en-US" dirty="0"/>
              <a:t>개념적 모델링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DB268F-3EF7-4BBB-92D5-101ACA1B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08" y="1124722"/>
            <a:ext cx="95726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63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048BE89-82E2-40F2-8BB9-F67A9D1C8B7D}"/>
              </a:ext>
            </a:extLst>
          </p:cNvPr>
          <p:cNvSpPr/>
          <p:nvPr/>
        </p:nvSpPr>
        <p:spPr>
          <a:xfrm>
            <a:off x="494270" y="230659"/>
            <a:ext cx="6928022" cy="59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예제 </a:t>
            </a:r>
            <a:r>
              <a:rPr lang="en-US" altLang="ko-KR" dirty="0"/>
              <a:t>3 _ </a:t>
            </a:r>
            <a:r>
              <a:rPr lang="ko-KR" altLang="en-US" dirty="0"/>
              <a:t>개념적 모델링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D2788B-ED48-40F6-80B6-67B7A87FD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94" y="1097949"/>
            <a:ext cx="7798364" cy="54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2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048BE89-82E2-40F2-8BB9-F67A9D1C8B7D}"/>
              </a:ext>
            </a:extLst>
          </p:cNvPr>
          <p:cNvSpPr/>
          <p:nvPr/>
        </p:nvSpPr>
        <p:spPr>
          <a:xfrm>
            <a:off x="494270" y="230659"/>
            <a:ext cx="6928022" cy="59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예제 </a:t>
            </a:r>
            <a:r>
              <a:rPr lang="en-US" altLang="ko-KR" dirty="0"/>
              <a:t>3 _ </a:t>
            </a:r>
            <a:r>
              <a:rPr lang="ko-KR" altLang="en-US" dirty="0"/>
              <a:t>논리적 모델링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15CC38-0223-42C7-A961-7B2D3849A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97" y="1771134"/>
            <a:ext cx="5858676" cy="38717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51E53B-8C22-481D-81B3-3CFF8484B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615" y="1771134"/>
            <a:ext cx="5467055" cy="387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12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048BE89-82E2-40F2-8BB9-F67A9D1C8B7D}"/>
              </a:ext>
            </a:extLst>
          </p:cNvPr>
          <p:cNvSpPr/>
          <p:nvPr/>
        </p:nvSpPr>
        <p:spPr>
          <a:xfrm>
            <a:off x="494270" y="230659"/>
            <a:ext cx="6928022" cy="59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예제 </a:t>
            </a:r>
            <a:r>
              <a:rPr lang="en-US" altLang="ko-KR" dirty="0"/>
              <a:t>3 _ </a:t>
            </a:r>
            <a:r>
              <a:rPr lang="ko-KR" altLang="en-US" dirty="0"/>
              <a:t>물리적 모델링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48FF6E-40AC-4D67-849B-637ADE70C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56" y="1343472"/>
            <a:ext cx="7554379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50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777092-2A8A-4981-9962-8D00133FD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60"/>
          <a:stretch/>
        </p:blipFill>
        <p:spPr>
          <a:xfrm>
            <a:off x="763361" y="3997408"/>
            <a:ext cx="4896533" cy="22303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EC38EE-7148-4B2A-97FC-8F5C93B44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432" y="867031"/>
            <a:ext cx="3676833" cy="49962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91141E-2B2C-4B19-ABE2-4BB6E63F7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79" y="192902"/>
            <a:ext cx="5452780" cy="32316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22AA9F-24F0-495B-A73D-A95050FFD1C9}"/>
              </a:ext>
            </a:extLst>
          </p:cNvPr>
          <p:cNvSpPr txBox="1"/>
          <p:nvPr/>
        </p:nvSpPr>
        <p:spPr>
          <a:xfrm>
            <a:off x="6598508" y="192902"/>
            <a:ext cx="484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</a:t>
            </a:r>
            <a:r>
              <a:rPr lang="en-US" altLang="ko-KR" dirty="0"/>
              <a:t>DB</a:t>
            </a:r>
            <a:r>
              <a:rPr lang="ko-KR" altLang="en-US" dirty="0"/>
              <a:t>의 맵 정보로 전달하는 </a:t>
            </a:r>
          </a:p>
        </p:txBody>
      </p:sp>
    </p:spTree>
    <p:extLst>
      <p:ext uri="{BB962C8B-B14F-4D97-AF65-F5344CB8AC3E}">
        <p14:creationId xmlns:p14="http://schemas.microsoft.com/office/powerpoint/2010/main" val="2186357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7CD64C-2869-4A8D-9D4B-073239E2A5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지하철</a:t>
            </a:r>
            <a:r>
              <a:rPr lang="en-US" altLang="ko-KR" dirty="0"/>
              <a:t>_Navigation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86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7B790C-E19C-4796-983C-F790C4B5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54" y="3429000"/>
            <a:ext cx="5181599" cy="32227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D96CCD-E695-4424-9D63-C438C7A54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54" y="123825"/>
            <a:ext cx="5181599" cy="31324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D2F8C1-ED80-4531-BC27-B78396876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777" y="123826"/>
            <a:ext cx="5396617" cy="29818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DCCD54-DC58-49B5-8265-14CA95862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777" y="3346364"/>
            <a:ext cx="4964547" cy="31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13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43DDB6-7239-4445-88F1-A96110B514F0}"/>
              </a:ext>
            </a:extLst>
          </p:cNvPr>
          <p:cNvSpPr txBox="1"/>
          <p:nvPr/>
        </p:nvSpPr>
        <p:spPr>
          <a:xfrm>
            <a:off x="288324" y="131805"/>
            <a:ext cx="580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활용하여 추가되면 좋을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17EFAF-C62D-4539-97BE-81A0834EF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" y="708453"/>
            <a:ext cx="6705600" cy="14143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23BACA-7813-4FED-A5EC-B968DD3E6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326" y="708453"/>
            <a:ext cx="3886742" cy="50775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C51E837-2EDA-47A6-BB0A-59D1F497F252}"/>
              </a:ext>
            </a:extLst>
          </p:cNvPr>
          <p:cNvSpPr/>
          <p:nvPr/>
        </p:nvSpPr>
        <p:spPr>
          <a:xfrm>
            <a:off x="370703" y="23238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http://data.seoul.go.kr/dataList/OA-12764/A/1/datasetView.do;jsessionid=1C77376C68E96D0DC00BE634FB57DCC2.new_portal-svr-11#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33D316-7B18-408E-A136-8619C4963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47" y="3509319"/>
            <a:ext cx="6829168" cy="189730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8BDF3F8-5BFA-45AB-94D5-38A405B3A43E}"/>
              </a:ext>
            </a:extLst>
          </p:cNvPr>
          <p:cNvSpPr/>
          <p:nvPr/>
        </p:nvSpPr>
        <p:spPr>
          <a:xfrm>
            <a:off x="436605" y="57859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https://www.data.go.kr/data/15098158/openapi.do?recommendDataYn=Y</a:t>
            </a:r>
          </a:p>
        </p:txBody>
      </p:sp>
    </p:spTree>
    <p:extLst>
      <p:ext uri="{BB962C8B-B14F-4D97-AF65-F5344CB8AC3E}">
        <p14:creationId xmlns:p14="http://schemas.microsoft.com/office/powerpoint/2010/main" val="3377092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E66A2B4-FDD2-421E-88F2-E872AD85F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5" y="146971"/>
            <a:ext cx="9621593" cy="12781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E0E5D1-93D8-429B-AAED-89A5EE37F18A}"/>
              </a:ext>
            </a:extLst>
          </p:cNvPr>
          <p:cNvSpPr txBox="1"/>
          <p:nvPr/>
        </p:nvSpPr>
        <p:spPr>
          <a:xfrm>
            <a:off x="411892" y="1738183"/>
            <a:ext cx="8081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http://data.seoul.go.kr/dataList/OA-15993/S/1/datasetView.do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>
                <a:hlinkClick r:id="rId4"/>
              </a:rPr>
              <a:t>http://data.seoul.go.kr/dataList/OA-2206/S/1/datasetView.do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1D0AA3-01B0-41EA-8EE0-D6C238C49CAE}"/>
              </a:ext>
            </a:extLst>
          </p:cNvPr>
          <p:cNvSpPr txBox="1"/>
          <p:nvPr/>
        </p:nvSpPr>
        <p:spPr>
          <a:xfrm>
            <a:off x="440724" y="3805881"/>
            <a:ext cx="113105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Text to Speech API</a:t>
            </a:r>
            <a:r>
              <a:rPr lang="ko-KR" altLang="en-US" dirty="0"/>
              <a:t>를 이용하여 알림 및 위치 정보를 읽어주는 기능 추가 </a:t>
            </a:r>
            <a:br>
              <a:rPr lang="en-US" altLang="ko-KR" dirty="0"/>
            </a:br>
            <a:r>
              <a:rPr lang="en-US" altLang="ko-KR" dirty="0">
                <a:hlinkClick r:id="rId5"/>
              </a:rPr>
              <a:t>IBM Text to Speech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 지하철 실시간 도착 정보</a:t>
            </a:r>
            <a:r>
              <a:rPr lang="en-US" altLang="ko-KR" dirty="0"/>
              <a:t>, </a:t>
            </a:r>
            <a:r>
              <a:rPr lang="ko-KR" altLang="en-US" dirty="0"/>
              <a:t>주요 시설 정보 </a:t>
            </a:r>
            <a:r>
              <a:rPr lang="en-US" altLang="ko-KR" dirty="0"/>
              <a:t>API</a:t>
            </a:r>
            <a:r>
              <a:rPr lang="ko-KR" altLang="en-US" dirty="0"/>
              <a:t>를 이용하여 플랫폼</a:t>
            </a:r>
            <a:r>
              <a:rPr lang="en-US" altLang="ko-KR" dirty="0"/>
              <a:t>, </a:t>
            </a:r>
            <a:r>
              <a:rPr lang="ko-KR" altLang="en-US" dirty="0"/>
              <a:t>지하철 출구에 위치했을 때 추가 편의 정보를 제공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>
                <a:hlinkClick r:id="rId6"/>
              </a:rPr>
              <a:t>지하철</a:t>
            </a:r>
            <a:r>
              <a:rPr lang="en-US" altLang="ko-KR" dirty="0">
                <a:hlinkClick r:id="rId6"/>
              </a:rPr>
              <a:t> </a:t>
            </a:r>
            <a:r>
              <a:rPr lang="ko-KR" altLang="en-US" dirty="0">
                <a:hlinkClick r:id="rId6"/>
              </a:rPr>
              <a:t>실시간 도착 정보</a:t>
            </a:r>
            <a:br>
              <a:rPr lang="en-US" altLang="ko-KR" dirty="0"/>
            </a:br>
            <a:r>
              <a:rPr lang="ko-KR" altLang="en-US" dirty="0">
                <a:hlinkClick r:id="rId3"/>
              </a:rPr>
              <a:t>출구 별 주변 주요 시설 정보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539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269F1BD-7E00-4761-843E-1DA2F948A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06" y="584372"/>
            <a:ext cx="1952625" cy="4914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816F013-6AC9-4A40-A958-CF11844B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20" y="444842"/>
            <a:ext cx="3856328" cy="36298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BD1D13-FE1D-450C-9457-A34553F19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325" y="296562"/>
            <a:ext cx="4258269" cy="41108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BBBA14-74F8-47D5-A0C8-43C616F5D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85" y="2128243"/>
            <a:ext cx="3620005" cy="47297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CF8C16-174F-4016-83D3-881B162B3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629" y="2122583"/>
            <a:ext cx="3524742" cy="42905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467DF6-2A7B-4D8A-BFEE-4A46682611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3015" y="2441584"/>
            <a:ext cx="3524742" cy="39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1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7CD64C-2869-4A8D-9D4B-073239E2A5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공항</a:t>
            </a:r>
            <a:r>
              <a:rPr lang="en-US" altLang="ko-KR" dirty="0"/>
              <a:t>_Navigation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162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2223</TotalTime>
  <Words>410</Words>
  <Application>Microsoft Office PowerPoint</Application>
  <PresentationFormat>와이드스크린</PresentationFormat>
  <Paragraphs>27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SKH</dc:creator>
  <cp:lastModifiedBy>SKH</cp:lastModifiedBy>
  <cp:revision>37</cp:revision>
  <dcterms:created xsi:type="dcterms:W3CDTF">2023-07-24T05:19:51Z</dcterms:created>
  <dcterms:modified xsi:type="dcterms:W3CDTF">2023-07-27T06:12:18Z</dcterms:modified>
</cp:coreProperties>
</file>